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66" r:id="rId4"/>
    <p:sldId id="265" r:id="rId5"/>
    <p:sldId id="267" r:id="rId6"/>
    <p:sldId id="275" r:id="rId7"/>
    <p:sldId id="276" r:id="rId8"/>
    <p:sldId id="277" r:id="rId9"/>
    <p:sldId id="278" r:id="rId10"/>
    <p:sldId id="279" r:id="rId11"/>
    <p:sldId id="280" r:id="rId12"/>
    <p:sldId id="281" r:id="rId13"/>
    <p:sldId id="298" r:id="rId1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D757B69A-BD28-4DCF-AD5C-591410427B33}" type="datetimeFigureOut">
              <a:rPr lang="es-ES" smtClean="0"/>
              <a:t>23/04/2012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0BF413E-A70E-41C8-8589-AED6504C569F}" type="slidenum">
              <a:rPr lang="es-ES" smtClean="0"/>
              <a:t>‹Nº›</a:t>
            </a:fld>
            <a:endParaRPr lang="es-E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s-ES" smtClean="0"/>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757B69A-BD28-4DCF-AD5C-591410427B33}" type="datetimeFigureOut">
              <a:rPr lang="es-ES" smtClean="0"/>
              <a:t>23/04/2012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0BF413E-A70E-41C8-8589-AED6504C569F}"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757B69A-BD28-4DCF-AD5C-591410427B33}" type="datetimeFigureOut">
              <a:rPr lang="es-ES" smtClean="0"/>
              <a:t>23/04/2012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0BF413E-A70E-41C8-8589-AED6504C569F}"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4" name="Date Placeholder 3"/>
          <p:cNvSpPr>
            <a:spLocks noGrp="1"/>
          </p:cNvSpPr>
          <p:nvPr>
            <p:ph type="dt" sz="half" idx="10"/>
          </p:nvPr>
        </p:nvSpPr>
        <p:spPr/>
        <p:txBody>
          <a:bodyPr/>
          <a:lstStyle/>
          <a:p>
            <a:fld id="{D757B69A-BD28-4DCF-AD5C-591410427B33}" type="datetimeFigureOut">
              <a:rPr lang="es-ES" smtClean="0"/>
              <a:t>23/04/2012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0BF413E-A70E-41C8-8589-AED6504C569F}" type="slidenum">
              <a:rPr lang="es-ES" smtClean="0"/>
              <a:t>‹Nº›</a:t>
            </a:fld>
            <a:endParaRPr lang="es-ES"/>
          </a:p>
        </p:txBody>
      </p:sp>
      <p:sp>
        <p:nvSpPr>
          <p:cNvPr id="8" name="Content Placeholder 7"/>
          <p:cNvSpPr>
            <a:spLocks noGrp="1"/>
          </p:cNvSpPr>
          <p:nvPr>
            <p:ph sz="quarter" idx="13"/>
          </p:nvPr>
        </p:nvSpPr>
        <p:spPr>
          <a:xfrm>
            <a:off x="609600" y="1600200"/>
            <a:ext cx="79248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757B69A-BD28-4DCF-AD5C-591410427B33}" type="datetimeFigureOut">
              <a:rPr lang="es-ES" smtClean="0"/>
              <a:t>23/04/2012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0BF413E-A70E-41C8-8589-AED6504C569F}"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5" name="Date Placeholder 4"/>
          <p:cNvSpPr>
            <a:spLocks noGrp="1"/>
          </p:cNvSpPr>
          <p:nvPr>
            <p:ph type="dt" sz="half" idx="10"/>
          </p:nvPr>
        </p:nvSpPr>
        <p:spPr/>
        <p:txBody>
          <a:bodyPr/>
          <a:lstStyle/>
          <a:p>
            <a:fld id="{D757B69A-BD28-4DCF-AD5C-591410427B33}" type="datetimeFigureOut">
              <a:rPr lang="es-ES" smtClean="0"/>
              <a:t>23/04/2012</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0BF413E-A70E-41C8-8589-AED6504C569F}"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D757B69A-BD28-4DCF-AD5C-591410427B33}" type="datetimeFigureOut">
              <a:rPr lang="es-ES" smtClean="0"/>
              <a:t>23/04/2012</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A0BF413E-A70E-41C8-8589-AED6504C569F}"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D757B69A-BD28-4DCF-AD5C-591410427B33}" type="datetimeFigureOut">
              <a:rPr lang="es-ES" smtClean="0"/>
              <a:t>23/04/2012</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A0BF413E-A70E-41C8-8589-AED6504C569F}"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57B69A-BD28-4DCF-AD5C-591410427B33}" type="datetimeFigureOut">
              <a:rPr lang="es-ES" smtClean="0"/>
              <a:t>23/04/2012</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A0BF413E-A70E-41C8-8589-AED6504C569F}"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757B69A-BD28-4DCF-AD5C-591410427B33}" type="datetimeFigureOut">
              <a:rPr lang="es-ES" smtClean="0"/>
              <a:t>23/04/2012</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0BF413E-A70E-41C8-8589-AED6504C569F}"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757B69A-BD28-4DCF-AD5C-591410427B33}" type="datetimeFigureOut">
              <a:rPr lang="es-ES" smtClean="0"/>
              <a:t>23/04/2012</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0BF413E-A70E-41C8-8589-AED6504C569F}"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D757B69A-BD28-4DCF-AD5C-591410427B33}" type="datetimeFigureOut">
              <a:rPr lang="es-ES" smtClean="0"/>
              <a:t>23/04/2012</a:t>
            </a:fld>
            <a:endParaRPr lang="es-E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s-E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A0BF413E-A70E-41C8-8589-AED6504C569F}" type="slidenum">
              <a:rPr lang="es-ES" smtClean="0"/>
              <a:t>‹Nº›</a:t>
            </a:fld>
            <a:endParaRPr lang="es-E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normAutofit/>
          </a:bodyPr>
          <a:lstStyle/>
          <a:p>
            <a:r>
              <a:rPr lang="es-ES" sz="2400" b="1" dirty="0" smtClean="0"/>
              <a:t>Emerson Varela</a:t>
            </a:r>
            <a:endParaRPr lang="es-ES" sz="2400" b="1" dirty="0"/>
          </a:p>
        </p:txBody>
      </p:sp>
      <p:sp>
        <p:nvSpPr>
          <p:cNvPr id="2" name="1 Título"/>
          <p:cNvSpPr>
            <a:spLocks noGrp="1"/>
          </p:cNvSpPr>
          <p:nvPr>
            <p:ph type="ctrTitle"/>
          </p:nvPr>
        </p:nvSpPr>
        <p:spPr>
          <a:xfrm>
            <a:off x="685800" y="260649"/>
            <a:ext cx="7772400" cy="3339802"/>
          </a:xfrm>
        </p:spPr>
        <p:txBody>
          <a:bodyPr>
            <a:normAutofit/>
          </a:bodyPr>
          <a:lstStyle/>
          <a:p>
            <a:r>
              <a:rPr lang="es-ES" sz="4400" b="1" dirty="0" smtClean="0"/>
              <a:t>IDENTIFICACION DE LAS ORGANIZACIONES, SUS PROCESOS Y SISTEMAS DE INFORMACIÓN EMPRESARIAL</a:t>
            </a:r>
            <a:endParaRPr lang="es-ES" sz="4400" b="1" dirty="0"/>
          </a:p>
        </p:txBody>
      </p:sp>
    </p:spTree>
    <p:extLst>
      <p:ext uri="{BB962C8B-B14F-4D97-AF65-F5344CB8AC3E}">
        <p14:creationId xmlns:p14="http://schemas.microsoft.com/office/powerpoint/2010/main" val="20409639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251520" y="1628800"/>
            <a:ext cx="8640960" cy="4824536"/>
          </a:xfrm>
        </p:spPr>
        <p:txBody>
          <a:bodyPr>
            <a:noAutofit/>
          </a:bodyPr>
          <a:lstStyle/>
          <a:p>
            <a:pPr marL="0" indent="0">
              <a:buNone/>
            </a:pPr>
            <a:r>
              <a:rPr lang="es-ES" sz="2000" dirty="0" smtClean="0"/>
              <a:t>SINERGIA</a:t>
            </a:r>
            <a:endParaRPr lang="es-ES" sz="2000" dirty="0"/>
          </a:p>
          <a:p>
            <a:endParaRPr lang="es-ES" sz="2000" dirty="0"/>
          </a:p>
          <a:p>
            <a:r>
              <a:rPr lang="es-ES" sz="2000" dirty="0"/>
              <a:t>Todo sistema es sinérgico en tanto el examen de sus partes en forma aislada no puede explicar o predecir su comportamiento. La sinergia es, en consecuencia, un fenómeno que surge de las interacciones entre las partes o componentes de un sistema (conglomerado). Este concepto responde al postulado aristotélico que dice que "el todo no es igual a la suma de sus partes". La totalidad es la conservación del todo en la acción recíproca de las partes componentes (teleología). En términos menos esencialistas, podría señalarse que la sinergia es la propiedad común a todas aquellas cosas que observamos como sistemas.</a:t>
            </a:r>
          </a:p>
          <a:p>
            <a:pPr marL="0" indent="0">
              <a:buNone/>
            </a:pPr>
            <a:endParaRPr lang="es-ES" sz="2000" dirty="0" smtClean="0"/>
          </a:p>
          <a:p>
            <a:pPr marL="0" indent="0">
              <a:buNone/>
            </a:pPr>
            <a:endParaRPr lang="es-ES" sz="2000" dirty="0"/>
          </a:p>
        </p:txBody>
      </p:sp>
      <p:sp>
        <p:nvSpPr>
          <p:cNvPr id="4" name="1 Título"/>
          <p:cNvSpPr>
            <a:spLocks noGrp="1"/>
          </p:cNvSpPr>
          <p:nvPr>
            <p:ph type="title"/>
          </p:nvPr>
        </p:nvSpPr>
        <p:spPr>
          <a:xfrm>
            <a:off x="611560" y="188640"/>
            <a:ext cx="7924800" cy="1008112"/>
          </a:xfrm>
        </p:spPr>
        <p:txBody>
          <a:bodyPr/>
          <a:lstStyle/>
          <a:p>
            <a:pPr algn="ctr"/>
            <a:r>
              <a:rPr lang="es-ES" dirty="0" smtClean="0"/>
              <a:t>Conocimientos </a:t>
            </a:r>
            <a:r>
              <a:rPr lang="es-ES" dirty="0"/>
              <a:t>básicos de la teoría general de sistemas</a:t>
            </a:r>
          </a:p>
        </p:txBody>
      </p:sp>
    </p:spTree>
    <p:extLst>
      <p:ext uri="{BB962C8B-B14F-4D97-AF65-F5344CB8AC3E}">
        <p14:creationId xmlns:p14="http://schemas.microsoft.com/office/powerpoint/2010/main" val="38700258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251520" y="1628800"/>
            <a:ext cx="8640960" cy="4824536"/>
          </a:xfrm>
        </p:spPr>
        <p:txBody>
          <a:bodyPr>
            <a:normAutofit/>
          </a:bodyPr>
          <a:lstStyle/>
          <a:p>
            <a:pPr marL="0" indent="0">
              <a:buNone/>
            </a:pPr>
            <a:r>
              <a:rPr lang="es-ES" sz="2000" dirty="0"/>
              <a:t>RETROALIMENTACIÓN O RETROINPUT</a:t>
            </a:r>
          </a:p>
          <a:p>
            <a:endParaRPr lang="es-ES" sz="2000" dirty="0"/>
          </a:p>
          <a:p>
            <a:r>
              <a:rPr lang="es-ES" sz="2000" dirty="0"/>
              <a:t>  Se refiere a las salidas del sistema que van dirigidas al mismo sistema (retroalimentación). En los sistemas humanos y sociales éstos corresponden a los procesos de autorreflexión.</a:t>
            </a:r>
          </a:p>
        </p:txBody>
      </p:sp>
      <p:sp>
        <p:nvSpPr>
          <p:cNvPr id="5" name="1 Título"/>
          <p:cNvSpPr>
            <a:spLocks noGrp="1"/>
          </p:cNvSpPr>
          <p:nvPr>
            <p:ph type="title"/>
          </p:nvPr>
        </p:nvSpPr>
        <p:spPr>
          <a:xfrm>
            <a:off x="611188" y="188912"/>
            <a:ext cx="7924800" cy="1007839"/>
          </a:xfrm>
        </p:spPr>
        <p:txBody>
          <a:bodyPr/>
          <a:lstStyle/>
          <a:p>
            <a:pPr algn="ctr"/>
            <a:r>
              <a:rPr lang="es-ES" dirty="0" smtClean="0"/>
              <a:t>Conocimientos </a:t>
            </a:r>
            <a:r>
              <a:rPr lang="es-ES" dirty="0"/>
              <a:t>básicos de la teoría general de sistemas</a:t>
            </a:r>
          </a:p>
        </p:txBody>
      </p:sp>
    </p:spTree>
    <p:extLst>
      <p:ext uri="{BB962C8B-B14F-4D97-AF65-F5344CB8AC3E}">
        <p14:creationId xmlns:p14="http://schemas.microsoft.com/office/powerpoint/2010/main" val="38700258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88640"/>
            <a:ext cx="7924800" cy="720080"/>
          </a:xfrm>
        </p:spPr>
        <p:txBody>
          <a:bodyPr/>
          <a:lstStyle/>
          <a:p>
            <a:pPr algn="ctr"/>
            <a:r>
              <a:rPr lang="es-ES" dirty="0"/>
              <a:t>contexto </a:t>
            </a:r>
          </a:p>
        </p:txBody>
      </p:sp>
      <p:sp>
        <p:nvSpPr>
          <p:cNvPr id="3" name="2 Marcador de contenido"/>
          <p:cNvSpPr>
            <a:spLocks noGrp="1"/>
          </p:cNvSpPr>
          <p:nvPr>
            <p:ph sz="quarter" idx="13"/>
          </p:nvPr>
        </p:nvSpPr>
        <p:spPr>
          <a:xfrm>
            <a:off x="251520" y="1340768"/>
            <a:ext cx="8640960" cy="5112568"/>
          </a:xfrm>
        </p:spPr>
        <p:txBody>
          <a:bodyPr>
            <a:normAutofit/>
          </a:bodyPr>
          <a:lstStyle/>
          <a:p>
            <a:r>
              <a:rPr lang="es-ES" sz="2000" dirty="0"/>
              <a:t>El contexto está constituido por un conjunto de circunstancias (como el lugar y el tiempo) que ayudan a la comprensión de un mensaje. Por ejemplo: un periódico que titula “Rafael viajó” no aporta la información necesaria para que el lector decodifique el mensaje. En cambio, el titular “Rafael Nadal viajó ayer a Italia para jugar el Abierto a Roma” sí puede ser interpretado ya que incluye información sobre el contexto.</a:t>
            </a:r>
          </a:p>
        </p:txBody>
      </p:sp>
    </p:spTree>
    <p:extLst>
      <p:ext uri="{BB962C8B-B14F-4D97-AF65-F5344CB8AC3E}">
        <p14:creationId xmlns:p14="http://schemas.microsoft.com/office/powerpoint/2010/main" val="38700258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88640"/>
            <a:ext cx="7924800" cy="720080"/>
          </a:xfrm>
        </p:spPr>
        <p:txBody>
          <a:bodyPr/>
          <a:lstStyle/>
          <a:p>
            <a:pPr algn="ctr"/>
            <a:r>
              <a:rPr lang="es-ES" dirty="0" smtClean="0"/>
              <a:t>TALLER </a:t>
            </a:r>
            <a:endParaRPr lang="es-ES" dirty="0"/>
          </a:p>
        </p:txBody>
      </p:sp>
      <p:sp>
        <p:nvSpPr>
          <p:cNvPr id="3" name="2 Marcador de contenido"/>
          <p:cNvSpPr>
            <a:spLocks noGrp="1"/>
          </p:cNvSpPr>
          <p:nvPr>
            <p:ph sz="quarter" idx="13"/>
          </p:nvPr>
        </p:nvSpPr>
        <p:spPr>
          <a:xfrm>
            <a:off x="251520" y="1340768"/>
            <a:ext cx="8640960" cy="5112568"/>
          </a:xfrm>
        </p:spPr>
        <p:txBody>
          <a:bodyPr>
            <a:normAutofit/>
          </a:bodyPr>
          <a:lstStyle/>
          <a:p>
            <a:r>
              <a:rPr lang="es-ES" sz="2000" dirty="0" smtClean="0"/>
              <a:t>En equipos de dos o tres integrantes invente </a:t>
            </a:r>
            <a:r>
              <a:rPr lang="es-ES" sz="2000" dirty="0"/>
              <a:t>una </a:t>
            </a:r>
            <a:r>
              <a:rPr lang="es-ES" sz="2000" b="1" u="sng" dirty="0"/>
              <a:t>breve</a:t>
            </a:r>
            <a:r>
              <a:rPr lang="es-ES" sz="2000" dirty="0"/>
              <a:t> y creíble historia. Describa el entorno, contexto y situación donde se ha presentado </a:t>
            </a:r>
            <a:r>
              <a:rPr lang="es-ES" sz="2000" dirty="0" smtClean="0"/>
              <a:t>un problema</a:t>
            </a:r>
            <a:r>
              <a:rPr lang="es-ES" sz="2000" dirty="0"/>
              <a:t>. Procure en la medida de lo posible que esté lo más próximo </a:t>
            </a:r>
            <a:r>
              <a:rPr lang="es-ES" sz="2000" dirty="0" smtClean="0"/>
              <a:t>a </a:t>
            </a:r>
            <a:r>
              <a:rPr lang="es-ES" sz="2000" dirty="0"/>
              <a:t>la </a:t>
            </a:r>
            <a:r>
              <a:rPr lang="es-ES" sz="2000" dirty="0" smtClean="0"/>
              <a:t>realidad.</a:t>
            </a:r>
          </a:p>
          <a:p>
            <a:r>
              <a:rPr lang="es-ES" sz="2000" dirty="0" smtClean="0"/>
              <a:t>Evalué si el problema puede ser representado como un sistema (entradas, proceso y salidas).</a:t>
            </a:r>
          </a:p>
          <a:p>
            <a:endParaRPr lang="es-ES" sz="2000" dirty="0"/>
          </a:p>
          <a:p>
            <a:r>
              <a:rPr lang="es-ES" sz="2000" dirty="0" smtClean="0"/>
              <a:t>Recuerde que problema es igual a proyecto o necesidad.</a:t>
            </a:r>
            <a:endParaRPr lang="es-ES" sz="2000" dirty="0"/>
          </a:p>
        </p:txBody>
      </p:sp>
    </p:spTree>
    <p:extLst>
      <p:ext uri="{BB962C8B-B14F-4D97-AF65-F5344CB8AC3E}">
        <p14:creationId xmlns:p14="http://schemas.microsoft.com/office/powerpoint/2010/main" val="7120284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2348880"/>
            <a:ext cx="7924800" cy="1575048"/>
          </a:xfrm>
        </p:spPr>
        <p:txBody>
          <a:bodyPr/>
          <a:lstStyle/>
          <a:p>
            <a:r>
              <a:rPr lang="es-ES" dirty="0"/>
              <a:t>Unidad 1: conceptos Generales de Sistemas, Organizaciones, Procesos y  Sistemas de Información</a:t>
            </a:r>
          </a:p>
        </p:txBody>
      </p:sp>
    </p:spTree>
    <p:extLst>
      <p:ext uri="{BB962C8B-B14F-4D97-AF65-F5344CB8AC3E}">
        <p14:creationId xmlns:p14="http://schemas.microsoft.com/office/powerpoint/2010/main" val="26979629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88640"/>
            <a:ext cx="7924800" cy="720080"/>
          </a:xfrm>
        </p:spPr>
        <p:txBody>
          <a:bodyPr/>
          <a:lstStyle/>
          <a:p>
            <a:r>
              <a:rPr lang="es-ES" dirty="0" smtClean="0"/>
              <a:t>Definición </a:t>
            </a:r>
            <a:r>
              <a:rPr lang="es-ES" dirty="0"/>
              <a:t>general de Sistema</a:t>
            </a:r>
          </a:p>
        </p:txBody>
      </p:sp>
      <p:sp>
        <p:nvSpPr>
          <p:cNvPr id="4" name="3 Marcador de contenido"/>
          <p:cNvSpPr>
            <a:spLocks noGrp="1"/>
          </p:cNvSpPr>
          <p:nvPr>
            <p:ph sz="quarter" idx="13"/>
          </p:nvPr>
        </p:nvSpPr>
        <p:spPr>
          <a:xfrm>
            <a:off x="611560" y="1268760"/>
            <a:ext cx="7924800" cy="5194920"/>
          </a:xfrm>
        </p:spPr>
        <p:txBody>
          <a:bodyPr>
            <a:normAutofit/>
          </a:bodyPr>
          <a:lstStyle/>
          <a:p>
            <a:r>
              <a:rPr lang="es-ES" sz="2000" dirty="0"/>
              <a:t>Un sistema es un conjunto de partes o elementos organizadas y relacionadas que interactúan entre sí para lograr un objetivo. Los sistemas reciben (entrada) datos, energía o materia del ambiente y proveen (salida) información, energía o materia.</a:t>
            </a:r>
          </a:p>
          <a:p>
            <a:endParaRPr lang="es-ES" sz="2000" dirty="0"/>
          </a:p>
          <a:p>
            <a:r>
              <a:rPr lang="es-ES" sz="2000" dirty="0"/>
              <a:t>Un sistema puede ser físico o concreto (una computadora, un televisor, un humano) o puede ser abstracto o conceptual (un software)</a:t>
            </a:r>
          </a:p>
          <a:p>
            <a:endParaRPr lang="es-ES" sz="2000" dirty="0"/>
          </a:p>
          <a:p>
            <a:r>
              <a:rPr lang="es-ES" sz="2000" dirty="0"/>
              <a:t>Cada sistema existe dentro de otro más grande, por lo tanto un sistema puede estar formado por subsistemas y partes, y a la vez puede ser parte de un </a:t>
            </a:r>
            <a:r>
              <a:rPr lang="es-ES" sz="2000" dirty="0" err="1"/>
              <a:t>supersistema</a:t>
            </a:r>
            <a:r>
              <a:rPr lang="es-ES" sz="2000" dirty="0"/>
              <a:t>.</a:t>
            </a:r>
          </a:p>
        </p:txBody>
      </p:sp>
    </p:spTree>
    <p:extLst>
      <p:ext uri="{BB962C8B-B14F-4D97-AF65-F5344CB8AC3E}">
        <p14:creationId xmlns:p14="http://schemas.microsoft.com/office/powerpoint/2010/main" val="23107268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88640"/>
            <a:ext cx="7924800" cy="648072"/>
          </a:xfrm>
        </p:spPr>
        <p:txBody>
          <a:bodyPr/>
          <a:lstStyle/>
          <a:p>
            <a:r>
              <a:rPr lang="es-ES" dirty="0"/>
              <a:t>Definición general de Sistema</a:t>
            </a:r>
          </a:p>
        </p:txBody>
      </p:sp>
      <p:sp>
        <p:nvSpPr>
          <p:cNvPr id="3" name="2 Marcador de contenido"/>
          <p:cNvSpPr>
            <a:spLocks noGrp="1"/>
          </p:cNvSpPr>
          <p:nvPr>
            <p:ph sz="quarter" idx="13"/>
          </p:nvPr>
        </p:nvSpPr>
        <p:spPr>
          <a:xfrm>
            <a:off x="251520" y="1124744"/>
            <a:ext cx="8640960" cy="5328592"/>
          </a:xfrm>
        </p:spPr>
        <p:txBody>
          <a:bodyPr>
            <a:noAutofit/>
          </a:bodyPr>
          <a:lstStyle/>
          <a:p>
            <a:endParaRPr lang="es-ES" sz="2000" dirty="0"/>
          </a:p>
          <a:p>
            <a:r>
              <a:rPr lang="es-ES" sz="2000" dirty="0"/>
              <a:t>Los sistemas tienen límites o fronteras </a:t>
            </a:r>
            <a:r>
              <a:rPr lang="es-ES" sz="2000" dirty="0" smtClean="0"/>
              <a:t>que </a:t>
            </a:r>
            <a:r>
              <a:rPr lang="es-ES" sz="2000" dirty="0"/>
              <a:t>los diferencian del ambiente. Ese límite puede ser físico (el gabinete de una computadora) o conceptual. Si hay algún intercambio entre el sistema y el ambiente a través de ese límite, el sistema es abierto, de lo contrario, el sistema es cerrado.</a:t>
            </a:r>
          </a:p>
          <a:p>
            <a:endParaRPr lang="es-ES" sz="2000" dirty="0"/>
          </a:p>
          <a:p>
            <a:r>
              <a:rPr lang="es-ES" sz="2000" dirty="0"/>
              <a:t>El ambiente es el medio </a:t>
            </a:r>
            <a:r>
              <a:rPr lang="es-ES" sz="2000" dirty="0" smtClean="0"/>
              <a:t>externo </a:t>
            </a:r>
            <a:r>
              <a:rPr lang="es-ES" sz="2000" dirty="0"/>
              <a:t>que envuelve física o conceptualmente a un sistema. El sistema tiene interacción con el ambiente, del cual recibe entradas y al cual se le devuelven salidas. El ambiente también puede ser una amenaza para el sistema.</a:t>
            </a:r>
          </a:p>
          <a:p>
            <a:endParaRPr lang="es-ES" sz="2000" dirty="0"/>
          </a:p>
          <a:p>
            <a:r>
              <a:rPr lang="es-ES" sz="2000" dirty="0"/>
              <a:t>Un grupo de elementos no constituye un sistema si no hay una relación e interacción, que de la idea de un "todo" con un </a:t>
            </a:r>
            <a:r>
              <a:rPr lang="es-ES" sz="2000" dirty="0" smtClean="0"/>
              <a:t>propósito.</a:t>
            </a:r>
            <a:endParaRPr lang="es-ES" sz="2000" dirty="0"/>
          </a:p>
          <a:p>
            <a:endParaRPr lang="es-ES" sz="2000" dirty="0"/>
          </a:p>
        </p:txBody>
      </p:sp>
    </p:spTree>
    <p:extLst>
      <p:ext uri="{BB962C8B-B14F-4D97-AF65-F5344CB8AC3E}">
        <p14:creationId xmlns:p14="http://schemas.microsoft.com/office/powerpoint/2010/main" val="39307874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88640"/>
            <a:ext cx="7924800" cy="1575048"/>
          </a:xfrm>
        </p:spPr>
        <p:txBody>
          <a:bodyPr/>
          <a:lstStyle/>
          <a:p>
            <a:pPr algn="ctr"/>
            <a:r>
              <a:rPr lang="es-ES" dirty="0"/>
              <a:t>Definición general de Sistema</a:t>
            </a:r>
          </a:p>
        </p:txBody>
      </p:sp>
      <p:sp>
        <p:nvSpPr>
          <p:cNvPr id="4" name="3 Elipse"/>
          <p:cNvSpPr/>
          <p:nvPr/>
        </p:nvSpPr>
        <p:spPr>
          <a:xfrm>
            <a:off x="2771800" y="2564904"/>
            <a:ext cx="3024336" cy="237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4 Flecha derecha"/>
          <p:cNvSpPr/>
          <p:nvPr/>
        </p:nvSpPr>
        <p:spPr>
          <a:xfrm>
            <a:off x="1475656" y="3429000"/>
            <a:ext cx="1152128"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Flecha derecha"/>
          <p:cNvSpPr/>
          <p:nvPr/>
        </p:nvSpPr>
        <p:spPr>
          <a:xfrm>
            <a:off x="5940152" y="3429000"/>
            <a:ext cx="1152128"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Rectángulo"/>
          <p:cNvSpPr/>
          <p:nvPr/>
        </p:nvSpPr>
        <p:spPr>
          <a:xfrm>
            <a:off x="3527884" y="3501008"/>
            <a:ext cx="1512168" cy="576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t>PROCESO</a:t>
            </a:r>
            <a:endParaRPr lang="es-ES" b="1" dirty="0"/>
          </a:p>
        </p:txBody>
      </p:sp>
      <p:sp>
        <p:nvSpPr>
          <p:cNvPr id="8" name="7 Rectángulo"/>
          <p:cNvSpPr/>
          <p:nvPr/>
        </p:nvSpPr>
        <p:spPr>
          <a:xfrm>
            <a:off x="1244468" y="4191744"/>
            <a:ext cx="1512168" cy="5760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t>ENTRADAS</a:t>
            </a:r>
            <a:endParaRPr lang="es-ES" b="1" dirty="0"/>
          </a:p>
        </p:txBody>
      </p:sp>
      <p:sp>
        <p:nvSpPr>
          <p:cNvPr id="9" name="8 Rectángulo"/>
          <p:cNvSpPr/>
          <p:nvPr/>
        </p:nvSpPr>
        <p:spPr>
          <a:xfrm>
            <a:off x="5950202" y="4229472"/>
            <a:ext cx="1512168" cy="5760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solidFill>
                  <a:schemeClr val="tx1"/>
                </a:solidFill>
              </a:rPr>
              <a:t>SALIDAS</a:t>
            </a:r>
            <a:endParaRPr lang="es-ES" b="1" dirty="0">
              <a:solidFill>
                <a:schemeClr val="tx1"/>
              </a:solidFill>
            </a:endParaRPr>
          </a:p>
        </p:txBody>
      </p:sp>
      <p:cxnSp>
        <p:nvCxnSpPr>
          <p:cNvPr id="11" name="10 Conector angular"/>
          <p:cNvCxnSpPr>
            <a:stCxn id="6" idx="3"/>
            <a:endCxn id="5" idx="1"/>
          </p:cNvCxnSpPr>
          <p:nvPr/>
        </p:nvCxnSpPr>
        <p:spPr>
          <a:xfrm flipH="1">
            <a:off x="1475656" y="3789040"/>
            <a:ext cx="5616624" cy="12700"/>
          </a:xfrm>
          <a:prstGeom prst="bentConnector5">
            <a:avLst>
              <a:gd name="adj1" fmla="val -2097"/>
              <a:gd name="adj2" fmla="val 13144055"/>
              <a:gd name="adj3" fmla="val 104070"/>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8" name="17 Rectángulo"/>
          <p:cNvSpPr/>
          <p:nvPr/>
        </p:nvSpPr>
        <p:spPr>
          <a:xfrm>
            <a:off x="2983467" y="5373216"/>
            <a:ext cx="2601001" cy="5760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t>RETROALIMENTACION</a:t>
            </a:r>
            <a:endParaRPr lang="es-ES" b="1" dirty="0"/>
          </a:p>
        </p:txBody>
      </p:sp>
    </p:spTree>
    <p:extLst>
      <p:ext uri="{BB962C8B-B14F-4D97-AF65-F5344CB8AC3E}">
        <p14:creationId xmlns:p14="http://schemas.microsoft.com/office/powerpoint/2010/main" val="23107268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88640"/>
            <a:ext cx="7924800" cy="1575048"/>
          </a:xfrm>
        </p:spPr>
        <p:txBody>
          <a:bodyPr/>
          <a:lstStyle/>
          <a:p>
            <a:r>
              <a:rPr lang="es-ES" dirty="0" smtClean="0"/>
              <a:t>Taxonomía </a:t>
            </a:r>
            <a:r>
              <a:rPr lang="es-ES" dirty="0"/>
              <a:t>de los sistemas</a:t>
            </a:r>
          </a:p>
        </p:txBody>
      </p:sp>
      <p:sp>
        <p:nvSpPr>
          <p:cNvPr id="3" name="2 Marcador de contenido"/>
          <p:cNvSpPr>
            <a:spLocks noGrp="1"/>
          </p:cNvSpPr>
          <p:nvPr>
            <p:ph sz="quarter" idx="13"/>
          </p:nvPr>
        </p:nvSpPr>
        <p:spPr>
          <a:xfrm>
            <a:off x="251520" y="2132856"/>
            <a:ext cx="8640960" cy="4320480"/>
          </a:xfrm>
        </p:spPr>
        <p:txBody>
          <a:bodyPr>
            <a:normAutofit/>
          </a:bodyPr>
          <a:lstStyle/>
          <a:p>
            <a:r>
              <a:rPr lang="es-ES" sz="2000" dirty="0"/>
              <a:t>E</a:t>
            </a:r>
            <a:r>
              <a:rPr lang="es-ES" sz="2000" dirty="0" smtClean="0"/>
              <a:t>s </a:t>
            </a:r>
            <a:r>
              <a:rPr lang="es-ES" sz="2000" dirty="0"/>
              <a:t>el inventario y descripción ordenada de </a:t>
            </a:r>
            <a:r>
              <a:rPr lang="es-ES" sz="2000" dirty="0" smtClean="0"/>
              <a:t>un sistema en particular.</a:t>
            </a:r>
            <a:endParaRPr lang="es-ES" sz="2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2748930"/>
            <a:ext cx="5976664" cy="3962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00258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88640"/>
            <a:ext cx="7924800" cy="792088"/>
          </a:xfrm>
        </p:spPr>
        <p:txBody>
          <a:bodyPr/>
          <a:lstStyle/>
          <a:p>
            <a:pPr algn="ctr"/>
            <a:r>
              <a:rPr lang="es-ES" dirty="0" smtClean="0"/>
              <a:t>ACTIVIDAD</a:t>
            </a:r>
            <a:endParaRPr lang="es-ES" dirty="0"/>
          </a:p>
        </p:txBody>
      </p:sp>
      <p:sp>
        <p:nvSpPr>
          <p:cNvPr id="3" name="2 Marcador de contenido"/>
          <p:cNvSpPr>
            <a:spLocks noGrp="1"/>
          </p:cNvSpPr>
          <p:nvPr>
            <p:ph sz="quarter" idx="13"/>
          </p:nvPr>
        </p:nvSpPr>
        <p:spPr>
          <a:xfrm>
            <a:off x="251520" y="2132856"/>
            <a:ext cx="8640960" cy="4320480"/>
          </a:xfrm>
        </p:spPr>
        <p:txBody>
          <a:bodyPr>
            <a:normAutofit/>
          </a:bodyPr>
          <a:lstStyle/>
          <a:p>
            <a:r>
              <a:rPr lang="es-ES" sz="2000" dirty="0" smtClean="0"/>
              <a:t>Definición sistemas abiertos.</a:t>
            </a:r>
          </a:p>
          <a:p>
            <a:pPr marL="0" indent="0">
              <a:buNone/>
            </a:pPr>
            <a:endParaRPr lang="es-ES" sz="2000" dirty="0"/>
          </a:p>
          <a:p>
            <a:r>
              <a:rPr lang="es-ES" sz="2000" dirty="0"/>
              <a:t>Definición Sistemas </a:t>
            </a:r>
            <a:r>
              <a:rPr lang="es-ES" sz="2000" dirty="0" smtClean="0"/>
              <a:t>cerrados</a:t>
            </a:r>
          </a:p>
          <a:p>
            <a:endParaRPr lang="es-ES" sz="2000" dirty="0"/>
          </a:p>
          <a:p>
            <a:r>
              <a:rPr lang="es-ES" sz="2000" dirty="0" smtClean="0"/>
              <a:t>Pueden </a:t>
            </a:r>
            <a:r>
              <a:rPr lang="es-ES" sz="2000" dirty="0"/>
              <a:t>ser realmente los sistemas abiertos o cerrados</a:t>
            </a:r>
            <a:r>
              <a:rPr lang="es-ES" sz="2000" dirty="0" smtClean="0"/>
              <a:t>? Discusión. </a:t>
            </a:r>
          </a:p>
          <a:p>
            <a:r>
              <a:rPr lang="es-ES" sz="2000" dirty="0" smtClean="0"/>
              <a:t>De 2 ejemplos de sistemas cerrados y otros dos de abiertos.</a:t>
            </a:r>
          </a:p>
          <a:p>
            <a:r>
              <a:rPr lang="es-ES" sz="2000" dirty="0" smtClean="0"/>
              <a:t>Grafique unos de los sistemas cerrados.</a:t>
            </a:r>
            <a:endParaRPr lang="es-ES" sz="2000" dirty="0"/>
          </a:p>
          <a:p>
            <a:endParaRPr lang="es-ES" sz="2000" dirty="0"/>
          </a:p>
        </p:txBody>
      </p:sp>
    </p:spTree>
    <p:extLst>
      <p:ext uri="{BB962C8B-B14F-4D97-AF65-F5344CB8AC3E}">
        <p14:creationId xmlns:p14="http://schemas.microsoft.com/office/powerpoint/2010/main" val="38700258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88640"/>
            <a:ext cx="7924800" cy="720080"/>
          </a:xfrm>
        </p:spPr>
        <p:txBody>
          <a:bodyPr/>
          <a:lstStyle/>
          <a:p>
            <a:pPr algn="ctr"/>
            <a:r>
              <a:rPr lang="es-ES" dirty="0" smtClean="0"/>
              <a:t>Definición </a:t>
            </a:r>
            <a:r>
              <a:rPr lang="es-ES" dirty="0"/>
              <a:t>de Subsistema.</a:t>
            </a:r>
          </a:p>
        </p:txBody>
      </p:sp>
      <p:sp>
        <p:nvSpPr>
          <p:cNvPr id="3" name="2 Marcador de contenido"/>
          <p:cNvSpPr>
            <a:spLocks noGrp="1"/>
          </p:cNvSpPr>
          <p:nvPr>
            <p:ph sz="quarter" idx="13"/>
          </p:nvPr>
        </p:nvSpPr>
        <p:spPr>
          <a:xfrm>
            <a:off x="251520" y="1412776"/>
            <a:ext cx="8640960" cy="5040560"/>
          </a:xfrm>
        </p:spPr>
        <p:txBody>
          <a:bodyPr>
            <a:normAutofit/>
          </a:bodyPr>
          <a:lstStyle/>
          <a:p>
            <a:r>
              <a:rPr lang="es-ES" sz="2000" dirty="0"/>
              <a:t>Un subsistema es un sistema que es parte de otro sistema mayor (</a:t>
            </a:r>
            <a:r>
              <a:rPr lang="es-ES" sz="2000" dirty="0" err="1"/>
              <a:t>suprasistema</a:t>
            </a:r>
            <a:r>
              <a:rPr lang="es-ES" sz="2000" dirty="0"/>
              <a:t> o </a:t>
            </a:r>
            <a:r>
              <a:rPr lang="es-ES" sz="2000" dirty="0" err="1"/>
              <a:t>supersistema</a:t>
            </a:r>
            <a:r>
              <a:rPr lang="es-ES" sz="2000" dirty="0"/>
              <a:t>).</a:t>
            </a:r>
          </a:p>
          <a:p>
            <a:pPr marL="0" indent="0">
              <a:buNone/>
            </a:pPr>
            <a:r>
              <a:rPr lang="es-ES" sz="2000" dirty="0" smtClean="0"/>
              <a:t>En </a:t>
            </a:r>
            <a:r>
              <a:rPr lang="es-ES" sz="2000" dirty="0"/>
              <a:t>otras palabras, un subsistema es un conjunto de elemento interrelacionados que, en sí mismo, es un sistema, pero a la vez es parte de un sistema superior.</a:t>
            </a:r>
          </a:p>
          <a:p>
            <a:pPr marL="0" indent="0">
              <a:buNone/>
            </a:pPr>
            <a:r>
              <a:rPr lang="es-ES" sz="2000" dirty="0" smtClean="0"/>
              <a:t>Un </a:t>
            </a:r>
            <a:r>
              <a:rPr lang="es-ES" sz="2000" dirty="0"/>
              <a:t>sistema puede estar constituido por múltiples partes y subsistemas.</a:t>
            </a:r>
          </a:p>
          <a:p>
            <a:pPr marL="0" indent="0">
              <a:buNone/>
            </a:pPr>
            <a:r>
              <a:rPr lang="es-ES" sz="2000" dirty="0" smtClean="0"/>
              <a:t>Jerarquía</a:t>
            </a:r>
            <a:r>
              <a:rPr lang="es-ES" sz="2000" dirty="0"/>
              <a:t>: subsistema, sistema y </a:t>
            </a:r>
            <a:r>
              <a:rPr lang="es-ES" sz="2000" dirty="0" err="1" smtClean="0"/>
              <a:t>suprasistema</a:t>
            </a:r>
            <a:r>
              <a:rPr lang="es-ES" sz="2000" dirty="0" smtClean="0"/>
              <a:t> .</a:t>
            </a:r>
            <a:endParaRPr lang="es-ES" sz="2000" dirty="0"/>
          </a:p>
          <a:p>
            <a:pPr marL="0" indent="0">
              <a:buNone/>
            </a:pPr>
            <a:r>
              <a:rPr lang="es-ES" sz="2000" dirty="0" smtClean="0"/>
              <a:t>En </a:t>
            </a:r>
            <a:r>
              <a:rPr lang="es-ES" sz="2000" dirty="0"/>
              <a:t>teoría de sistemas, los niveles de organización (o jerarquías) se refieren al orden en distintos niveles de organización de los sistemas más simples a los más complejos; por ejemplo, la identificación de un subsistema, dentro de un sistema, dentro de un </a:t>
            </a:r>
            <a:r>
              <a:rPr lang="es-ES" sz="2000" dirty="0" err="1"/>
              <a:t>suprasistema</a:t>
            </a:r>
            <a:r>
              <a:rPr lang="es-ES" sz="2000" dirty="0"/>
              <a:t>. Un ejemplo práctico en informática: el subsistema "memoria RAM", contenido en el sistema "placa madre", contenido en el </a:t>
            </a:r>
            <a:r>
              <a:rPr lang="es-ES" sz="2000" dirty="0" err="1"/>
              <a:t>supersistema</a:t>
            </a:r>
            <a:r>
              <a:rPr lang="es-ES" sz="2000" dirty="0"/>
              <a:t> "computadora".</a:t>
            </a:r>
          </a:p>
          <a:p>
            <a:endParaRPr lang="es-ES" sz="2000" dirty="0"/>
          </a:p>
        </p:txBody>
      </p:sp>
    </p:spTree>
    <p:extLst>
      <p:ext uri="{BB962C8B-B14F-4D97-AF65-F5344CB8AC3E}">
        <p14:creationId xmlns:p14="http://schemas.microsoft.com/office/powerpoint/2010/main" val="38700258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88640"/>
            <a:ext cx="7924800" cy="1008112"/>
          </a:xfrm>
        </p:spPr>
        <p:txBody>
          <a:bodyPr/>
          <a:lstStyle/>
          <a:p>
            <a:pPr algn="ctr"/>
            <a:r>
              <a:rPr lang="es-ES" dirty="0" smtClean="0"/>
              <a:t>Conocimientos </a:t>
            </a:r>
            <a:r>
              <a:rPr lang="es-ES" dirty="0"/>
              <a:t>básicos de la teoría general de sistemas</a:t>
            </a:r>
          </a:p>
        </p:txBody>
      </p:sp>
      <p:sp>
        <p:nvSpPr>
          <p:cNvPr id="3" name="2 Marcador de contenido"/>
          <p:cNvSpPr>
            <a:spLocks noGrp="1"/>
          </p:cNvSpPr>
          <p:nvPr>
            <p:ph sz="quarter" idx="13"/>
          </p:nvPr>
        </p:nvSpPr>
        <p:spPr>
          <a:xfrm>
            <a:off x="251520" y="1412776"/>
            <a:ext cx="8640960" cy="5040560"/>
          </a:xfrm>
        </p:spPr>
        <p:txBody>
          <a:bodyPr>
            <a:noAutofit/>
          </a:bodyPr>
          <a:lstStyle/>
          <a:p>
            <a:pPr marL="0" indent="0">
              <a:buNone/>
            </a:pPr>
            <a:r>
              <a:rPr lang="es-ES" sz="2000" dirty="0"/>
              <a:t>ENTROPIA</a:t>
            </a:r>
          </a:p>
          <a:p>
            <a:endParaRPr lang="es-ES" sz="2000" dirty="0"/>
          </a:p>
          <a:p>
            <a:r>
              <a:rPr lang="es-ES" sz="2000" dirty="0"/>
              <a:t>  El segundo principio de la termodinámica establece el crecimiento de la entropía, es decir, la máxima probabilidad de los sistemas es su progresiva desorganización y, finalmente, su homogeneización con el ambiente. Los sistemas cerrados están irremediablemente condenados a la desorganización. No obstante hay sistemas que, al menos </a:t>
            </a:r>
            <a:r>
              <a:rPr lang="es-ES" sz="2000" u="sng" dirty="0"/>
              <a:t>temporalmente</a:t>
            </a:r>
            <a:r>
              <a:rPr lang="es-ES" sz="2000" dirty="0"/>
              <a:t>, revierten esta tendencia al aumentar sus estados de organización (</a:t>
            </a:r>
            <a:r>
              <a:rPr lang="es-ES" sz="2000" dirty="0" err="1" smtClean="0"/>
              <a:t>negentropía</a:t>
            </a:r>
            <a:r>
              <a:rPr lang="es-ES" sz="2000" dirty="0" smtClean="0"/>
              <a:t>).</a:t>
            </a:r>
          </a:p>
          <a:p>
            <a:r>
              <a:rPr lang="es-ES" sz="2000" dirty="0"/>
              <a:t>La </a:t>
            </a:r>
            <a:r>
              <a:rPr lang="es-ES" sz="2000" dirty="0" err="1"/>
              <a:t>negentropía</a:t>
            </a:r>
            <a:r>
              <a:rPr lang="es-ES" sz="2000" dirty="0"/>
              <a:t>, entonces, se refiere a la energía que el sistema importa del ambiente para mantener su organización y sobrevivir </a:t>
            </a:r>
            <a:endParaRPr lang="es-ES" sz="2000" dirty="0" smtClean="0"/>
          </a:p>
          <a:p>
            <a:endParaRPr lang="es-ES" sz="2000" dirty="0"/>
          </a:p>
        </p:txBody>
      </p:sp>
    </p:spTree>
    <p:extLst>
      <p:ext uri="{BB962C8B-B14F-4D97-AF65-F5344CB8AC3E}">
        <p14:creationId xmlns:p14="http://schemas.microsoft.com/office/powerpoint/2010/main" val="3870025828"/>
      </p:ext>
    </p:extLst>
  </p:cSld>
  <p:clrMapOvr>
    <a:masterClrMapping/>
  </p:clrMapOvr>
  <p:timing>
    <p:tnLst>
      <p:par>
        <p:cTn id="1" dur="indefinite" restart="never" nodeType="tmRoot"/>
      </p:par>
    </p:tnLst>
  </p:timing>
</p:sld>
</file>

<file path=ppt/theme/theme1.xml><?xml version="1.0" encoding="utf-8"?>
<a:theme xmlns:a="http://schemas.openxmlformats.org/drawingml/2006/main" name="Horizonte">
  <a:themeElements>
    <a:clrScheme name="Horizonte">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te">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te">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262</TotalTime>
  <Words>902</Words>
  <Application>Microsoft Office PowerPoint</Application>
  <PresentationFormat>Presentación en pantalla (4:3)</PresentationFormat>
  <Paragraphs>57</Paragraphs>
  <Slides>13</Slides>
  <Notes>0</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Horizonte</vt:lpstr>
      <vt:lpstr>IDENTIFICACION DE LAS ORGANIZACIONES, SUS PROCESOS Y SISTEMAS DE INFORMACIÓN EMPRESARIAL</vt:lpstr>
      <vt:lpstr>Unidad 1: conceptos Generales de Sistemas, Organizaciones, Procesos y  Sistemas de Información</vt:lpstr>
      <vt:lpstr>Definición general de Sistema</vt:lpstr>
      <vt:lpstr>Definición general de Sistema</vt:lpstr>
      <vt:lpstr>Definición general de Sistema</vt:lpstr>
      <vt:lpstr>Taxonomía de los sistemas</vt:lpstr>
      <vt:lpstr>ACTIVIDAD</vt:lpstr>
      <vt:lpstr>Definición de Subsistema.</vt:lpstr>
      <vt:lpstr>Conocimientos básicos de la teoría general de sistemas</vt:lpstr>
      <vt:lpstr>Conocimientos básicos de la teoría general de sistemas</vt:lpstr>
      <vt:lpstr>Conocimientos básicos de la teoría general de sistemas</vt:lpstr>
      <vt:lpstr>contexto </vt:lpstr>
      <vt:lpstr>TALLER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ASIGNATURA:  IDENTIFICACION DE LAS ORGANIZACIONES, SUS PROCESOS Y SISTEMAS DE INFORMACIÓN EMPRESARIAL </dc:title>
  <dc:creator>w</dc:creator>
  <cp:lastModifiedBy>w</cp:lastModifiedBy>
  <cp:revision>26</cp:revision>
  <dcterms:created xsi:type="dcterms:W3CDTF">2012-04-19T21:19:38Z</dcterms:created>
  <dcterms:modified xsi:type="dcterms:W3CDTF">2012-04-23T16:20:58Z</dcterms:modified>
</cp:coreProperties>
</file>